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90" r:id="rId4"/>
    <p:sldId id="377" r:id="rId5"/>
    <p:sldId id="378" r:id="rId6"/>
    <p:sldId id="379" r:id="rId7"/>
    <p:sldId id="370" r:id="rId8"/>
    <p:sldId id="359" r:id="rId9"/>
    <p:sldId id="380" r:id="rId10"/>
    <p:sldId id="382" r:id="rId11"/>
    <p:sldId id="383" r:id="rId12"/>
    <p:sldId id="384" r:id="rId13"/>
    <p:sldId id="385" r:id="rId14"/>
    <p:sldId id="376" r:id="rId15"/>
    <p:sldId id="369" r:id="rId16"/>
    <p:sldId id="34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58" autoAdjust="0"/>
    <p:restoredTop sz="94660"/>
  </p:normalViewPr>
  <p:slideViewPr>
    <p:cSldViewPr snapToGrid="0">
      <p:cViewPr varScale="1">
        <p:scale>
          <a:sx n="84" d="100"/>
          <a:sy n="84" d="100"/>
        </p:scale>
        <p:origin x="92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F0D033-5423-F24C-9B17-588054E3AB62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43929"/>
              </p:ext>
            </p:extLst>
          </p:nvPr>
        </p:nvGraphicFramePr>
        <p:xfrm>
          <a:off x="279923" y="2324035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Don’t talk to strangers.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98929" y="93185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go to the…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4896522" y="1967148"/>
            <a:ext cx="2331720" cy="2331720"/>
            <a:chOff x="4922520" y="2560320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22520" y="2560320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280660" y="3168926"/>
              <a:ext cx="1722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/>
                <a:t>Park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475684"/>
              </p:ext>
            </p:extLst>
          </p:nvPr>
        </p:nvGraphicFramePr>
        <p:xfrm>
          <a:off x="7940040" y="2660568"/>
          <a:ext cx="4251960" cy="944880"/>
        </p:xfrm>
        <a:graphic>
          <a:graphicData uri="http://schemas.openxmlformats.org/drawingml/2006/table">
            <a:tbl>
              <a:tblPr/>
              <a:tblGrid>
                <a:gridCol w="4251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careful near ponds or lakes.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40040"/>
              </p:ext>
            </p:extLst>
          </p:nvPr>
        </p:nvGraphicFramePr>
        <p:xfrm>
          <a:off x="7840980" y="4369665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Play on the equipment safely.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114E1E2C-746B-2A42-A932-85F419FFE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85961"/>
              </p:ext>
            </p:extLst>
          </p:nvPr>
        </p:nvGraphicFramePr>
        <p:xfrm>
          <a:off x="335280" y="3826428"/>
          <a:ext cx="4084320" cy="137160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aware of dogs and ask permission from the owner to pat a dog.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E908684D-37C6-FB42-A22C-9911BFD9E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875852"/>
              </p:ext>
            </p:extLst>
          </p:nvPr>
        </p:nvGraphicFramePr>
        <p:xfrm>
          <a:off x="4099560" y="5314545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ctr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littering!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2E5B0B9-A631-6D4C-A5A9-E02571A634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2801" y="43008"/>
            <a:ext cx="3180678" cy="225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9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986881"/>
              </p:ext>
            </p:extLst>
          </p:nvPr>
        </p:nvGraphicFramePr>
        <p:xfrm>
          <a:off x="335280" y="1833174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running!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941" y="56403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go to the…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4922520" y="2560320"/>
            <a:ext cx="2331720" cy="2331720"/>
            <a:chOff x="4922520" y="2560320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22520" y="2560320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4990652" y="3226263"/>
              <a:ext cx="21954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/>
                <a:t>Swimming pool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690867"/>
              </p:ext>
            </p:extLst>
          </p:nvPr>
        </p:nvGraphicFramePr>
        <p:xfrm>
          <a:off x="7757160" y="2087880"/>
          <a:ext cx="4251960" cy="742326"/>
        </p:xfrm>
        <a:graphic>
          <a:graphicData uri="http://schemas.openxmlformats.org/drawingml/2006/table">
            <a:tbl>
              <a:tblPr/>
              <a:tblGrid>
                <a:gridCol w="4251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Only dive in deep water.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235127"/>
              </p:ext>
            </p:extLst>
          </p:nvPr>
        </p:nvGraphicFramePr>
        <p:xfrm>
          <a:off x="7757160" y="3826428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ctr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careful of other swimmers.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676DB1-3B04-6941-A3E9-6B6752B55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093429"/>
              </p:ext>
            </p:extLst>
          </p:nvPr>
        </p:nvGraphicFramePr>
        <p:xfrm>
          <a:off x="586740" y="4206240"/>
          <a:ext cx="4084320" cy="137160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you are not a strong swimmer yet, only swim in the shallow end.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143C206-0315-5C44-86C7-44BF519402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7160" y="86355"/>
            <a:ext cx="4084320" cy="178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0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457003"/>
              </p:ext>
            </p:extLst>
          </p:nvPr>
        </p:nvGraphicFramePr>
        <p:xfrm>
          <a:off x="586740" y="2228375"/>
          <a:ext cx="3770555" cy="1066800"/>
        </p:xfrm>
        <a:graphic>
          <a:graphicData uri="http://schemas.openxmlformats.org/drawingml/2006/table">
            <a:tbl>
              <a:tblPr/>
              <a:tblGrid>
                <a:gridCol w="3770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Never run out onto a road!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26984" y="0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are near…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5091505" y="2496114"/>
            <a:ext cx="2294964" cy="2210989"/>
            <a:chOff x="4940281" y="2492609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40281" y="2492609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008413" y="3335303"/>
              <a:ext cx="219545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/>
                <a:t>Roads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84027"/>
              </p:ext>
            </p:extLst>
          </p:nvPr>
        </p:nvGraphicFramePr>
        <p:xfrm>
          <a:off x="7745506" y="2999659"/>
          <a:ext cx="4446494" cy="1280160"/>
        </p:xfrm>
        <a:graphic>
          <a:graphicData uri="http://schemas.openxmlformats.org/drawingml/2006/table">
            <a:tbl>
              <a:tblPr/>
              <a:tblGrid>
                <a:gridCol w="4446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6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Always cross at safe places, like the traffic lights, zebra crossings or the crossing guard.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096039"/>
              </p:ext>
            </p:extLst>
          </p:nvPr>
        </p:nvGraphicFramePr>
        <p:xfrm>
          <a:off x="5158563" y="5029948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not play too close to roads.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676DB1-3B04-6941-A3E9-6B6752B55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637689"/>
              </p:ext>
            </p:extLst>
          </p:nvPr>
        </p:nvGraphicFramePr>
        <p:xfrm>
          <a:off x="684446" y="3953890"/>
          <a:ext cx="3770555" cy="1371600"/>
        </p:xfrm>
        <a:graphic>
          <a:graphicData uri="http://schemas.openxmlformats.org/drawingml/2006/table">
            <a:tbl>
              <a:tblPr/>
              <a:tblGrid>
                <a:gridCol w="3770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aware of cars, motorbikes, bicycles and electric scooters.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CCAB3C00-5B71-4148-B944-DB39634B56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2973" y="0"/>
            <a:ext cx="3679461" cy="297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4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127651"/>
              </p:ext>
            </p:extLst>
          </p:nvPr>
        </p:nvGraphicFramePr>
        <p:xfrm>
          <a:off x="198120" y="1040813"/>
          <a:ext cx="4911762" cy="2442680"/>
        </p:xfrm>
        <a:graphic>
          <a:graphicData uri="http://schemas.openxmlformats.org/drawingml/2006/table">
            <a:tbl>
              <a:tblPr/>
              <a:tblGrid>
                <a:gridCol w="4911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Different people will make the rules depending on where you are and what situation you are in.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Who do you know that makes rules that you follow? </a:t>
                      </a: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2240" y="0"/>
            <a:ext cx="7071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might make the rules?</a:t>
            </a:r>
            <a:endParaRPr lang="en-GB" sz="4800" dirty="0"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B2A8A7-0670-3D40-8BD4-DE5F013E6E12}"/>
              </a:ext>
            </a:extLst>
          </p:cNvPr>
          <p:cNvGrpSpPr/>
          <p:nvPr/>
        </p:nvGrpSpPr>
        <p:grpSpPr>
          <a:xfrm>
            <a:off x="8251116" y="4445814"/>
            <a:ext cx="1706880" cy="1661160"/>
            <a:chOff x="6100482" y="1777216"/>
            <a:chExt cx="1706880" cy="1661160"/>
          </a:xfrm>
          <a:gradFill>
            <a:gsLst>
              <a:gs pos="0">
                <a:srgbClr val="00B0F0"/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</a:gradFill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960E4E8-713F-EB4D-8A1D-00DFE0447BA0}"/>
                </a:ext>
              </a:extLst>
            </p:cNvPr>
            <p:cNvSpPr/>
            <p:nvPr/>
          </p:nvSpPr>
          <p:spPr>
            <a:xfrm>
              <a:off x="6100482" y="1777216"/>
              <a:ext cx="1706880" cy="166116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4A8B6EF-B70D-4441-82D5-278060C4B3E8}"/>
                </a:ext>
              </a:extLst>
            </p:cNvPr>
            <p:cNvSpPr txBox="1"/>
            <p:nvPr/>
          </p:nvSpPr>
          <p:spPr>
            <a:xfrm>
              <a:off x="6191922" y="2343550"/>
              <a:ext cx="152400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Parents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ED16D89-61D8-7840-A461-49F53D3EF34F}"/>
              </a:ext>
            </a:extLst>
          </p:cNvPr>
          <p:cNvGrpSpPr/>
          <p:nvPr/>
        </p:nvGrpSpPr>
        <p:grpSpPr>
          <a:xfrm>
            <a:off x="6766042" y="2818903"/>
            <a:ext cx="1706880" cy="1661160"/>
            <a:chOff x="7528560" y="2743200"/>
            <a:chExt cx="1706880" cy="166116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FA133BB-581A-0443-955A-B6727C42C397}"/>
                </a:ext>
              </a:extLst>
            </p:cNvPr>
            <p:cNvSpPr/>
            <p:nvPr/>
          </p:nvSpPr>
          <p:spPr>
            <a:xfrm>
              <a:off x="7528560" y="2743200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B0C310-E869-254A-BB45-2AD5A6FDA91C}"/>
                </a:ext>
              </a:extLst>
            </p:cNvPr>
            <p:cNvSpPr txBox="1"/>
            <p:nvPr/>
          </p:nvSpPr>
          <p:spPr>
            <a:xfrm>
              <a:off x="7574280" y="3219837"/>
              <a:ext cx="1661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Teachers</a:t>
              </a:r>
              <a:endParaRPr lang="en-US" dirty="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C7AF7780-7618-FB43-9C4C-0414F612BF2A}"/>
              </a:ext>
            </a:extLst>
          </p:cNvPr>
          <p:cNvSpPr/>
          <p:nvPr/>
        </p:nvSpPr>
        <p:spPr>
          <a:xfrm>
            <a:off x="10058400" y="86316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C4A71-EB95-8B4A-8E5B-4555D795414F}"/>
              </a:ext>
            </a:extLst>
          </p:cNvPr>
          <p:cNvSpPr txBox="1"/>
          <p:nvPr/>
        </p:nvSpPr>
        <p:spPr>
          <a:xfrm>
            <a:off x="10164184" y="1417202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You</a:t>
            </a:r>
            <a:endParaRPr lang="en-US" sz="24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B6893C-6245-804C-AB21-532085A5B254}"/>
              </a:ext>
            </a:extLst>
          </p:cNvPr>
          <p:cNvGrpSpPr/>
          <p:nvPr/>
        </p:nvGrpSpPr>
        <p:grpSpPr>
          <a:xfrm>
            <a:off x="9709985" y="2757347"/>
            <a:ext cx="1706880" cy="1661160"/>
            <a:chOff x="9936480" y="3463119"/>
            <a:chExt cx="1706880" cy="16611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15ECBE8-72E1-0342-AF4C-6AD321192267}"/>
                </a:ext>
              </a:extLst>
            </p:cNvPr>
            <p:cNvSpPr/>
            <p:nvPr/>
          </p:nvSpPr>
          <p:spPr>
            <a:xfrm>
              <a:off x="9936480" y="3463119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8FB0B2-E231-1C49-AAC0-17DB6032B1CC}"/>
                </a:ext>
              </a:extLst>
            </p:cNvPr>
            <p:cNvSpPr txBox="1"/>
            <p:nvPr/>
          </p:nvSpPr>
          <p:spPr>
            <a:xfrm>
              <a:off x="10024333" y="3927723"/>
              <a:ext cx="1615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Your local council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B07BD50-2CA5-0240-BA89-6FC37FC4C0EE}"/>
              </a:ext>
            </a:extLst>
          </p:cNvPr>
          <p:cNvGrpSpPr/>
          <p:nvPr/>
        </p:nvGrpSpPr>
        <p:grpSpPr>
          <a:xfrm>
            <a:off x="5408391" y="871060"/>
            <a:ext cx="1706880" cy="1661160"/>
            <a:chOff x="8148022" y="4758720"/>
            <a:chExt cx="1706880" cy="166116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3470817-2546-9245-8C8B-05A09BA10423}"/>
                </a:ext>
              </a:extLst>
            </p:cNvPr>
            <p:cNvSpPr/>
            <p:nvPr/>
          </p:nvSpPr>
          <p:spPr>
            <a:xfrm>
              <a:off x="8148022" y="4758720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962DD37-B449-ED43-B607-BF31736FC1C6}"/>
                </a:ext>
              </a:extLst>
            </p:cNvPr>
            <p:cNvSpPr txBox="1"/>
            <p:nvPr/>
          </p:nvSpPr>
          <p:spPr>
            <a:xfrm>
              <a:off x="8163263" y="5417789"/>
              <a:ext cx="169163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Government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0C43D8-EEE8-8C43-823F-115A5946F3BB}"/>
              </a:ext>
            </a:extLst>
          </p:cNvPr>
          <p:cNvGrpSpPr/>
          <p:nvPr/>
        </p:nvGrpSpPr>
        <p:grpSpPr>
          <a:xfrm>
            <a:off x="5524270" y="4552038"/>
            <a:ext cx="1706880" cy="1661160"/>
            <a:chOff x="5799266" y="4178572"/>
            <a:chExt cx="1706880" cy="166116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5799266" y="4178572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7030A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890706" y="4716764"/>
              <a:ext cx="1615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Coaches</a:t>
              </a:r>
              <a:endParaRPr lang="en-US" sz="28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C658741-02E7-124A-9DF0-2E1164152D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6704" y="3993572"/>
            <a:ext cx="1872275" cy="23472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BA10EC6-F871-504A-958D-620EF72FB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3938" y="1117175"/>
            <a:ext cx="1965636" cy="148620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6CFB81E-0428-1E48-9D6E-1AC50327D2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4184" y="4651527"/>
            <a:ext cx="1746198" cy="131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6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Once everyone has completed the worksheet, go through the scenarios together and discuss your answers.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Share the rules you could make to make each scenario safer.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6D1B9B-A211-154B-B8D0-47C0674C0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975" y="114300"/>
            <a:ext cx="4519714" cy="638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954107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Why are rules in important?</a:t>
            </a:r>
          </a:p>
          <a:p>
            <a:r>
              <a:rPr lang="en-AU" sz="2800" dirty="0">
                <a:latin typeface="+mj-lt"/>
              </a:rPr>
              <a:t>Share some examples of rules that you follow that keep people safe?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the different rules you have in your house and why it is important that you follow them? </a:t>
            </a:r>
          </a:p>
        </p:txBody>
      </p:sp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31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that rules are used to help keep us safe 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the different rules we have in different places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that different people can make the rules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B6BE7A-E373-C140-BF45-CC39231EC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440" y="1737360"/>
            <a:ext cx="3444240" cy="34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184566"/>
              </p:ext>
            </p:extLst>
          </p:nvPr>
        </p:nvGraphicFramePr>
        <p:xfrm>
          <a:off x="324649" y="1522847"/>
          <a:ext cx="5913120" cy="24426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Imagine if there was a game of football and there was no referee and nobody had to follow any rules.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do you think the game might go?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681871"/>
              </p:ext>
            </p:extLst>
          </p:nvPr>
        </p:nvGraphicFramePr>
        <p:xfrm>
          <a:off x="791476" y="6240268"/>
          <a:ext cx="11018519" cy="785372"/>
        </p:xfrm>
        <a:graphic>
          <a:graphicData uri="http://schemas.openxmlformats.org/drawingml/2006/table">
            <a:tbl>
              <a:tblPr/>
              <a:tblGrid>
                <a:gridCol w="1101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would you feel about playing a game of football which had no rules?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8EF5C1A-CBCC-E547-9B1A-B456442C5D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0335" y="1282940"/>
            <a:ext cx="4282804" cy="425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12723"/>
              </p:ext>
            </p:extLst>
          </p:nvPr>
        </p:nvGraphicFramePr>
        <p:xfrm>
          <a:off x="324649" y="1522847"/>
          <a:ext cx="5913120" cy="301752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likely people may not play the game properly, people may get upset and the game could become chaotic and unsafe. 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When there are no rules people might not feel safe as they are unsure what to do and can see their opponents or team mates doing the wrong thing.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No Rules</a:t>
            </a:r>
            <a:endParaRPr lang="en-GB" sz="48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377D72-3C14-4E4F-B983-C4B65A699D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0335" y="1282940"/>
            <a:ext cx="4282804" cy="425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7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474741"/>
              </p:ext>
            </p:extLst>
          </p:nvPr>
        </p:nvGraphicFramePr>
        <p:xfrm>
          <a:off x="324649" y="1522847"/>
          <a:ext cx="5913120" cy="24426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Imagine in your classroom community, if there were no rules, no teacher and everyone could do what they wanted?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do you think it would be like in the classroom?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510763"/>
              </p:ext>
            </p:extLst>
          </p:nvPr>
        </p:nvGraphicFramePr>
        <p:xfrm>
          <a:off x="1035316" y="6194548"/>
          <a:ext cx="11018519" cy="785372"/>
        </p:xfrm>
        <a:graphic>
          <a:graphicData uri="http://schemas.openxmlformats.org/drawingml/2006/table">
            <a:tbl>
              <a:tblPr/>
              <a:tblGrid>
                <a:gridCol w="1101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would you feel about being in a classroom which had no rules?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BCBB4D28-A145-1145-8252-3335AF1C62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5842" y="1882589"/>
            <a:ext cx="5448690" cy="38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838595"/>
              </p:ext>
            </p:extLst>
          </p:nvPr>
        </p:nvGraphicFramePr>
        <p:xfrm>
          <a:off x="324649" y="1522847"/>
          <a:ext cx="5913120" cy="301752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we didn’t have rules for our classroom community things could again become very chaotic, it will be hard for people to learn and people would not feel safe.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rules do you have in your classroom that helps you to feel safe, ready to learn and ensures the classroom is a nice place to be?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No 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1CA46D6-B47F-C045-A994-E8C8E15BDC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5842" y="1882589"/>
            <a:ext cx="5448690" cy="38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217723" y="2120201"/>
            <a:ext cx="331330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Classroom Rules</a:t>
            </a:r>
            <a:endParaRPr lang="en-GB" sz="44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668978"/>
              </p:ext>
            </p:extLst>
          </p:nvPr>
        </p:nvGraphicFramePr>
        <p:xfrm>
          <a:off x="4217723" y="584787"/>
          <a:ext cx="2639538" cy="1029779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29779"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Listen</a:t>
                      </a:r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when the teacher or someone is talking.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D15885-C147-3E4A-8AA9-EAC1AD2F4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048679"/>
              </p:ext>
            </p:extLst>
          </p:nvPr>
        </p:nvGraphicFramePr>
        <p:xfrm>
          <a:off x="8787426" y="2448409"/>
          <a:ext cx="2830833" cy="1325880"/>
        </p:xfrm>
        <a:graphic>
          <a:graphicData uri="http://schemas.openxmlformats.org/drawingml/2006/table">
            <a:tbl>
              <a:tblPr/>
              <a:tblGrid>
                <a:gridCol w="2830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r>
                        <a:rPr lang="en-AU" sz="24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Put things back after you’ve used them.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60AB69-9DB4-9A49-A998-BBAFEBEA5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09061"/>
              </p:ext>
            </p:extLst>
          </p:nvPr>
        </p:nvGraphicFramePr>
        <p:xfrm>
          <a:off x="8978884" y="4533636"/>
          <a:ext cx="2272855" cy="933699"/>
        </p:xfrm>
        <a:graphic>
          <a:graphicData uri="http://schemas.openxmlformats.org/drawingml/2006/table">
            <a:tbl>
              <a:tblPr/>
              <a:tblGrid>
                <a:gridCol w="2272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369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Tidy</a:t>
                      </a:r>
                      <a:r>
                        <a:rPr lang="en-AU" sz="24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your class.</a:t>
                      </a:r>
                      <a:endParaRPr lang="en-AU" sz="18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02871"/>
              </p:ext>
            </p:extLst>
          </p:nvPr>
        </p:nvGraphicFramePr>
        <p:xfrm>
          <a:off x="4529292" y="5467335"/>
          <a:ext cx="2690163" cy="739325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Use kind words</a:t>
                      </a:r>
                      <a:endParaRPr lang="en-AU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23D0390-EF80-4C48-AB2B-372E8E8F4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155519"/>
              </p:ext>
            </p:extLst>
          </p:nvPr>
        </p:nvGraphicFramePr>
        <p:xfrm>
          <a:off x="451473" y="4698182"/>
          <a:ext cx="2640228" cy="769153"/>
        </p:xfrm>
        <a:graphic>
          <a:graphicData uri="http://schemas.openxmlformats.org/drawingml/2006/table">
            <a:tbl>
              <a:tblPr/>
              <a:tblGrid>
                <a:gridCol w="264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9153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bullying!</a:t>
                      </a:r>
                      <a:endParaRPr lang="en-AU" sz="2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406349"/>
              </p:ext>
            </p:extLst>
          </p:nvPr>
        </p:nvGraphicFramePr>
        <p:xfrm>
          <a:off x="256855" y="1183311"/>
          <a:ext cx="3203521" cy="590919"/>
        </p:xfrm>
        <a:graphic>
          <a:graphicData uri="http://schemas.openxmlformats.org/drawingml/2006/table">
            <a:tbl>
              <a:tblPr/>
              <a:tblGrid>
                <a:gridCol w="3203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Don’t run with scissors.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637E033-17E2-394E-884C-DF840FCFB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99704"/>
              </p:ext>
            </p:extLst>
          </p:nvPr>
        </p:nvGraphicFramePr>
        <p:xfrm>
          <a:off x="596155" y="2779059"/>
          <a:ext cx="2690163" cy="664581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4581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fighting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8E79201-5E9E-CA47-8777-037781F9C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42723"/>
              </p:ext>
            </p:extLst>
          </p:nvPr>
        </p:nvGraphicFramePr>
        <p:xfrm>
          <a:off x="8273523" y="979056"/>
          <a:ext cx="3344736" cy="739325"/>
        </p:xfrm>
        <a:graphic>
          <a:graphicData uri="http://schemas.openxmlformats.org/drawingml/2006/table">
            <a:tbl>
              <a:tblPr/>
              <a:tblGrid>
                <a:gridCol w="334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Use equipment properly. 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E8138268-CF93-C545-9651-6ACC5F7F36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618" y="3405527"/>
            <a:ext cx="2532854" cy="180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6254341" cy="452431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Rules are put in place for a number of reasons: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b="1" dirty="0">
                <a:latin typeface="+mj-lt"/>
              </a:rPr>
              <a:t>1 – </a:t>
            </a:r>
            <a:r>
              <a:rPr lang="en-GB" sz="2400" dirty="0">
                <a:latin typeface="+mj-lt"/>
              </a:rPr>
              <a:t>It can keep us safe as it can reduce the risk of accidents happening</a:t>
            </a:r>
          </a:p>
          <a:p>
            <a:r>
              <a:rPr lang="en-GB" sz="2400" b="1" dirty="0">
                <a:latin typeface="+mj-lt"/>
              </a:rPr>
              <a:t>2 – </a:t>
            </a:r>
            <a:r>
              <a:rPr lang="en-GB" sz="2400" dirty="0">
                <a:latin typeface="+mj-lt"/>
              </a:rPr>
              <a:t>It helps us to learn better </a:t>
            </a:r>
          </a:p>
          <a:p>
            <a:r>
              <a:rPr lang="en-GB" sz="2400" b="1" dirty="0">
                <a:latin typeface="+mj-lt"/>
              </a:rPr>
              <a:t>3 – </a:t>
            </a:r>
            <a:r>
              <a:rPr lang="en-GB" sz="2400" dirty="0">
                <a:latin typeface="+mj-lt"/>
              </a:rPr>
              <a:t>It helps us to respect and care for one another </a:t>
            </a:r>
          </a:p>
          <a:p>
            <a:r>
              <a:rPr lang="en-GB" sz="2400" b="1" dirty="0">
                <a:latin typeface="+mj-lt"/>
              </a:rPr>
              <a:t>4 – </a:t>
            </a:r>
            <a:r>
              <a:rPr lang="en-GB" sz="2400" dirty="0">
                <a:latin typeface="+mj-lt"/>
              </a:rPr>
              <a:t>It helps us to respect and care for our environment </a:t>
            </a:r>
          </a:p>
          <a:p>
            <a:r>
              <a:rPr lang="en-GB" sz="2400" b="1" dirty="0">
                <a:latin typeface="+mj-lt"/>
              </a:rPr>
              <a:t>5 – </a:t>
            </a:r>
            <a:r>
              <a:rPr lang="en-GB" sz="2400" dirty="0">
                <a:latin typeface="+mj-lt"/>
              </a:rPr>
              <a:t>It ensures things are fair </a:t>
            </a:r>
          </a:p>
          <a:p>
            <a:r>
              <a:rPr lang="en-GB" sz="2400" b="1" dirty="0">
                <a:latin typeface="+mj-lt"/>
              </a:rPr>
              <a:t>6 – </a:t>
            </a:r>
            <a:r>
              <a:rPr lang="en-GB" sz="2400" dirty="0">
                <a:latin typeface="+mj-lt"/>
              </a:rPr>
              <a:t>Things are able to run smoothly if everyone follows the same rules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62659" y="160199"/>
            <a:ext cx="58197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Why Rules are important</a:t>
            </a:r>
            <a:endParaRPr lang="en-GB" sz="44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F592E-5BE8-7C48-9A3A-AC00716A7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1763" y="1979272"/>
            <a:ext cx="4671102" cy="434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188402"/>
              </p:ext>
            </p:extLst>
          </p:nvPr>
        </p:nvGraphicFramePr>
        <p:xfrm>
          <a:off x="213361" y="1568567"/>
          <a:ext cx="5364480" cy="3017520"/>
        </p:xfrm>
        <a:graphic>
          <a:graphicData uri="http://schemas.openxmlformats.org/drawingml/2006/table">
            <a:tbl>
              <a:tblPr/>
              <a:tblGrid>
                <a:gridCol w="536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Think about other places you go to or areas you may pass through where there are rules in place. There are some examples to the right.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Check out the next few slides and discuss the different rules you might find at these places. </a:t>
                      </a: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2240" y="0"/>
            <a:ext cx="7071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Other places that have rules</a:t>
            </a:r>
            <a:endParaRPr lang="en-GB" sz="4800" dirty="0">
              <a:latin typeface="+mj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960E4E8-713F-EB4D-8A1D-00DFE0447BA0}"/>
              </a:ext>
            </a:extLst>
          </p:cNvPr>
          <p:cNvSpPr/>
          <p:nvPr/>
        </p:nvSpPr>
        <p:spPr>
          <a:xfrm>
            <a:off x="6364941" y="956518"/>
            <a:ext cx="1864659" cy="1786682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A8B6EF-B70D-4441-82D5-278060C4B3E8}"/>
              </a:ext>
            </a:extLst>
          </p:cNvPr>
          <p:cNvSpPr txBox="1"/>
          <p:nvPr/>
        </p:nvSpPr>
        <p:spPr>
          <a:xfrm>
            <a:off x="6522720" y="1390328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Swimming pool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A133BB-581A-0443-955A-B6727C42C397}"/>
              </a:ext>
            </a:extLst>
          </p:cNvPr>
          <p:cNvSpPr/>
          <p:nvPr/>
        </p:nvSpPr>
        <p:spPr>
          <a:xfrm>
            <a:off x="7528560" y="2743200"/>
            <a:ext cx="1706880" cy="1661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B0C310-E869-254A-BB45-2AD5A6FDA91C}"/>
              </a:ext>
            </a:extLst>
          </p:cNvPr>
          <p:cNvSpPr txBox="1"/>
          <p:nvPr/>
        </p:nvSpPr>
        <p:spPr>
          <a:xfrm>
            <a:off x="7574280" y="3219837"/>
            <a:ext cx="166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School</a:t>
            </a:r>
            <a:endParaRPr lang="en-US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7AF7780-7618-FB43-9C4C-0414F612BF2A}"/>
              </a:ext>
            </a:extLst>
          </p:cNvPr>
          <p:cNvSpPr/>
          <p:nvPr/>
        </p:nvSpPr>
        <p:spPr>
          <a:xfrm>
            <a:off x="9753600" y="956518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C4A71-EB95-8B4A-8E5B-4555D795414F}"/>
              </a:ext>
            </a:extLst>
          </p:cNvPr>
          <p:cNvSpPr txBox="1"/>
          <p:nvPr/>
        </p:nvSpPr>
        <p:spPr>
          <a:xfrm>
            <a:off x="9845040" y="1110503"/>
            <a:ext cx="152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Clubs you attend</a:t>
            </a:r>
            <a:endParaRPr lang="en-US" sz="24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5ECBE8-72E1-0342-AF4C-6AD321192267}"/>
              </a:ext>
            </a:extLst>
          </p:cNvPr>
          <p:cNvSpPr/>
          <p:nvPr/>
        </p:nvSpPr>
        <p:spPr>
          <a:xfrm>
            <a:off x="9936480" y="3463119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8FB0B2-E231-1C49-AAC0-17DB6032B1CC}"/>
              </a:ext>
            </a:extLst>
          </p:cNvPr>
          <p:cNvSpPr txBox="1"/>
          <p:nvPr/>
        </p:nvSpPr>
        <p:spPr>
          <a:xfrm>
            <a:off x="10024333" y="3927723"/>
            <a:ext cx="1615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Your local community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470817-2546-9245-8C8B-05A09BA10423}"/>
              </a:ext>
            </a:extLst>
          </p:cNvPr>
          <p:cNvSpPr/>
          <p:nvPr/>
        </p:nvSpPr>
        <p:spPr>
          <a:xfrm>
            <a:off x="5562600" y="435748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62DD37-B449-ED43-B607-BF31736FC1C6}"/>
              </a:ext>
            </a:extLst>
          </p:cNvPr>
          <p:cNvSpPr txBox="1"/>
          <p:nvPr/>
        </p:nvSpPr>
        <p:spPr>
          <a:xfrm>
            <a:off x="5654040" y="486490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Roads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C6E4E32-23E5-104A-8537-3B9C53F36654}"/>
              </a:ext>
            </a:extLst>
          </p:cNvPr>
          <p:cNvSpPr/>
          <p:nvPr/>
        </p:nvSpPr>
        <p:spPr>
          <a:xfrm>
            <a:off x="7970520" y="458608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2EC3D4-C68D-E041-828F-942E91CDDDAD}"/>
              </a:ext>
            </a:extLst>
          </p:cNvPr>
          <p:cNvSpPr txBox="1"/>
          <p:nvPr/>
        </p:nvSpPr>
        <p:spPr>
          <a:xfrm>
            <a:off x="8061960" y="5124279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Park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56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38350</TotalTime>
  <Words>797</Words>
  <Application>Microsoft Macintosh PowerPoint</Application>
  <PresentationFormat>Widescreen</PresentationFormat>
  <Paragraphs>100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144</cp:revision>
  <dcterms:created xsi:type="dcterms:W3CDTF">2015-12-16T03:40:36Z</dcterms:created>
  <dcterms:modified xsi:type="dcterms:W3CDTF">2025-11-18T12:38:25Z</dcterms:modified>
</cp:coreProperties>
</file>